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356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713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069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428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784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140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3497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6853" algn="l" defTabSz="3686713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31" userDrawn="1">
          <p15:clr>
            <a:srgbClr val="A4A3A4"/>
          </p15:clr>
        </p15:guide>
        <p15:guide id="2" pos="166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65A"/>
    <a:srgbClr val="F35E02"/>
    <a:srgbClr val="46455A"/>
    <a:srgbClr val="2F5597"/>
    <a:srgbClr val="F35E0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63" autoAdjust="0"/>
    <p:restoredTop sz="94630"/>
  </p:normalViewPr>
  <p:slideViewPr>
    <p:cSldViewPr snapToGrid="0" snapToObjects="1">
      <p:cViewPr>
        <p:scale>
          <a:sx n="26" d="100"/>
          <a:sy n="26" d="100"/>
        </p:scale>
        <p:origin x="1720" y="344"/>
      </p:cViewPr>
      <p:guideLst>
        <p:guide orient="horz" pos="12931"/>
        <p:guide pos="166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6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3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69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68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659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2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22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87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26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6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0ADFC-65FF-6145-8186-1F3FF1153369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D0D8C-41FC-784A-B4A2-519E96C8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3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B7E8787-86D4-D940-A024-C3FE69085ADF}"/>
              </a:ext>
            </a:extLst>
          </p:cNvPr>
          <p:cNvGrpSpPr/>
          <p:nvPr/>
        </p:nvGrpSpPr>
        <p:grpSpPr>
          <a:xfrm>
            <a:off x="0" y="-10704"/>
            <a:ext cx="43891200" cy="3975830"/>
            <a:chOff x="0" y="-10704"/>
            <a:chExt cx="43891200" cy="3673356"/>
          </a:xfrm>
        </p:grpSpPr>
        <p:pic>
          <p:nvPicPr>
            <p:cNvPr id="123" name="Google Shape;87;p13">
              <a:extLst>
                <a:ext uri="{FF2B5EF4-FFF2-40B4-BE49-F238E27FC236}">
                  <a16:creationId xmlns:a16="http://schemas.microsoft.com/office/drawing/2014/main" id="{EAF195DD-9581-6B45-8082-7A433B2750BE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6459199" y="5052"/>
              <a:ext cx="27432001" cy="3657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F0B0DC5-3AC2-164A-B933-275D92A912EE}"/>
                </a:ext>
              </a:extLst>
            </p:cNvPr>
            <p:cNvSpPr/>
            <p:nvPr/>
          </p:nvSpPr>
          <p:spPr>
            <a:xfrm>
              <a:off x="0" y="-10704"/>
              <a:ext cx="35466427" cy="3668520"/>
            </a:xfrm>
            <a:prstGeom prst="rect">
              <a:avLst/>
            </a:prstGeom>
            <a:solidFill>
              <a:srgbClr val="4646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2652780" y="4585219"/>
            <a:ext cx="1334076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Motivation: Wireless Vital Sign </a:t>
            </a:r>
          </a:p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Detection</a:t>
            </a:r>
            <a:endParaRPr lang="en-US" sz="6000" dirty="0">
              <a:latin typeface="Arial Black" panose="020B0A040201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605382" y="15718338"/>
            <a:ext cx="1351312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Challenges: Breath movements </a:t>
            </a:r>
          </a:p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are difficult to detect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5146942" y="13430410"/>
            <a:ext cx="1805278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46465A"/>
                </a:solidFill>
              </a:rPr>
              <a:t>Radar placed at known distance collects raw ADC data.</a:t>
            </a:r>
          </a:p>
          <a:p>
            <a:r>
              <a:rPr lang="en-US" sz="4800" dirty="0">
                <a:solidFill>
                  <a:srgbClr val="46465A"/>
                </a:solidFill>
              </a:rPr>
              <a:t>This data is read and converted to Doppler profile using FFT for a specific range bin. 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19222765" y="4520393"/>
            <a:ext cx="235576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Proposed Solution: Radar as a Sensor</a:t>
            </a:r>
            <a:endParaRPr lang="en-US" sz="6000" dirty="0">
              <a:latin typeface="Arial Black" panose="020B0A04020102020204" pitchFamily="34" charset="0"/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19123603" y="23419109"/>
            <a:ext cx="236567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Main Results</a:t>
            </a:r>
            <a:endParaRPr lang="en-US" sz="6000" dirty="0">
              <a:latin typeface="Arial Black" panose="020B0A04020102020204" pitchFamily="34" charset="0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361727" y="6313579"/>
            <a:ext cx="1644880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46465A"/>
                </a:solidFill>
              </a:rPr>
              <a:t>Healthcare and smart homes are in demand for non-intrusive, accurate health monitoring solutions for patients.</a:t>
            </a:r>
          </a:p>
        </p:txBody>
      </p:sp>
      <p:sp>
        <p:nvSpPr>
          <p:cNvPr id="201" name="Rectangle 200"/>
          <p:cNvSpPr/>
          <p:nvPr/>
        </p:nvSpPr>
        <p:spPr bwMode="auto">
          <a:xfrm>
            <a:off x="746816" y="4293877"/>
            <a:ext cx="17455494" cy="10592821"/>
          </a:xfrm>
          <a:prstGeom prst="rect">
            <a:avLst/>
          </a:prstGeom>
          <a:noFill/>
          <a:ln w="152400" cap="flat" cmpd="sng" algn="ctr">
            <a:solidFill>
              <a:schemeClr val="bg2">
                <a:lumMod val="75000"/>
                <a:alpha val="54118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4890136" fontAlgn="base">
              <a:spcBef>
                <a:spcPct val="0"/>
              </a:spcBef>
              <a:spcAft>
                <a:spcPct val="0"/>
              </a:spcAft>
            </a:pPr>
            <a:endParaRPr lang="en-US" sz="9600">
              <a:latin typeface="Arial" charset="0"/>
            </a:endParaRPr>
          </a:p>
        </p:txBody>
      </p:sp>
      <p:sp>
        <p:nvSpPr>
          <p:cNvPr id="203" name="Rectangle 202"/>
          <p:cNvSpPr/>
          <p:nvPr/>
        </p:nvSpPr>
        <p:spPr bwMode="auto">
          <a:xfrm>
            <a:off x="691469" y="15441364"/>
            <a:ext cx="17510841" cy="16693265"/>
          </a:xfrm>
          <a:prstGeom prst="rect">
            <a:avLst/>
          </a:prstGeom>
          <a:noFill/>
          <a:ln w="152400" cap="flat" cmpd="sng" algn="ctr">
            <a:solidFill>
              <a:schemeClr val="bg2">
                <a:lumMod val="75000"/>
                <a:alpha val="54118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4890136" fontAlgn="base">
              <a:spcBef>
                <a:spcPct val="0"/>
              </a:spcBef>
              <a:spcAft>
                <a:spcPct val="0"/>
              </a:spcAft>
            </a:pPr>
            <a:endParaRPr lang="en-US" sz="9600">
              <a:latin typeface="Arial" charset="0"/>
            </a:endParaRPr>
          </a:p>
        </p:txBody>
      </p:sp>
      <p:sp>
        <p:nvSpPr>
          <p:cNvPr id="204" name="Rectangle 203"/>
          <p:cNvSpPr/>
          <p:nvPr/>
        </p:nvSpPr>
        <p:spPr bwMode="auto">
          <a:xfrm>
            <a:off x="18744257" y="12007868"/>
            <a:ext cx="24472767" cy="10020062"/>
          </a:xfrm>
          <a:prstGeom prst="rect">
            <a:avLst/>
          </a:prstGeom>
          <a:noFill/>
          <a:ln w="152400" cap="flat" cmpd="sng" algn="ctr">
            <a:solidFill>
              <a:schemeClr val="bg2">
                <a:lumMod val="75000"/>
                <a:alpha val="54118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4890136" fontAlgn="base">
              <a:spcBef>
                <a:spcPct val="0"/>
              </a:spcBef>
              <a:spcAft>
                <a:spcPct val="0"/>
              </a:spcAft>
            </a:pPr>
            <a:endParaRPr lang="en-US" sz="9600">
              <a:latin typeface="Arial" charset="0"/>
            </a:endParaRPr>
          </a:p>
        </p:txBody>
      </p:sp>
      <p:sp>
        <p:nvSpPr>
          <p:cNvPr id="205" name="Rectangle 204"/>
          <p:cNvSpPr/>
          <p:nvPr/>
        </p:nvSpPr>
        <p:spPr bwMode="auto">
          <a:xfrm>
            <a:off x="18700649" y="4367797"/>
            <a:ext cx="24529674" cy="7176677"/>
          </a:xfrm>
          <a:prstGeom prst="rect">
            <a:avLst/>
          </a:prstGeom>
          <a:noFill/>
          <a:ln w="152400" cap="flat" cmpd="sng" algn="ctr">
            <a:solidFill>
              <a:schemeClr val="bg2">
                <a:lumMod val="75000"/>
                <a:alpha val="54118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4890136" fontAlgn="base">
              <a:spcBef>
                <a:spcPct val="0"/>
              </a:spcBef>
              <a:spcAft>
                <a:spcPct val="0"/>
              </a:spcAft>
            </a:pPr>
            <a:endParaRPr lang="en-US" sz="9600" dirty="0">
              <a:latin typeface="Arial" charset="0"/>
            </a:endParaRPr>
          </a:p>
        </p:txBody>
      </p:sp>
      <p:sp>
        <p:nvSpPr>
          <p:cNvPr id="206" name="Rectangle 205"/>
          <p:cNvSpPr/>
          <p:nvPr/>
        </p:nvSpPr>
        <p:spPr bwMode="auto">
          <a:xfrm>
            <a:off x="18744257" y="22859106"/>
            <a:ext cx="24541092" cy="9266641"/>
          </a:xfrm>
          <a:prstGeom prst="rect">
            <a:avLst/>
          </a:prstGeom>
          <a:noFill/>
          <a:ln w="152400" cap="flat" cmpd="sng" algn="ctr">
            <a:solidFill>
              <a:schemeClr val="bg2">
                <a:lumMod val="75000"/>
                <a:alpha val="54118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</a:bodyPr>
          <a:lstStyle/>
          <a:p>
            <a:pPr defTabSz="4890136" fontAlgn="base">
              <a:spcBef>
                <a:spcPct val="0"/>
              </a:spcBef>
              <a:spcAft>
                <a:spcPct val="0"/>
              </a:spcAft>
            </a:pPr>
            <a:endParaRPr lang="en-US" sz="9600">
              <a:latin typeface="Arial" charset="0"/>
            </a:endParaRPr>
          </a:p>
        </p:txBody>
      </p:sp>
      <p:sp>
        <p:nvSpPr>
          <p:cNvPr id="234" name="Rectangle 233"/>
          <p:cNvSpPr/>
          <p:nvPr/>
        </p:nvSpPr>
        <p:spPr>
          <a:xfrm>
            <a:off x="19356864" y="25230268"/>
            <a:ext cx="1153746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46465A"/>
                </a:solidFill>
              </a:rPr>
              <a:t>Recorded with error around </a:t>
            </a:r>
            <a:r>
              <a:rPr lang="en-US" sz="4800" b="0" i="0" dirty="0">
                <a:solidFill>
                  <a:srgbClr val="46465A"/>
                </a:solidFill>
                <a:effectLst/>
              </a:rPr>
              <a:t>±1</a:t>
            </a:r>
            <a:r>
              <a:rPr lang="en-US" sz="4800" dirty="0">
                <a:solidFill>
                  <a:srgbClr val="46465A"/>
                </a:solidFill>
              </a:rPr>
              <a:t> breaths during 25 second period at fixed distance(4cm).</a:t>
            </a:r>
          </a:p>
          <a:p>
            <a:endParaRPr lang="en-US" sz="4800" dirty="0">
              <a:solidFill>
                <a:srgbClr val="46465A"/>
              </a:solidFill>
            </a:endParaRPr>
          </a:p>
          <a:p>
            <a:r>
              <a:rPr lang="en-US" sz="4800" dirty="0">
                <a:solidFill>
                  <a:srgbClr val="46465A"/>
                </a:solidFill>
              </a:rPr>
              <a:t>Results are reliant upon accuracy of fixed range bin, and ample movement of diaphragm.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1632700" y="17952633"/>
            <a:ext cx="168405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46465A"/>
                </a:solidFill>
              </a:rPr>
              <a:t>Stomach expansion displacements are relatively small in comparison to radar range resolution bins. </a:t>
            </a:r>
          </a:p>
        </p:txBody>
      </p:sp>
      <p:sp>
        <p:nvSpPr>
          <p:cNvPr id="397" name="Content Placeholder 2"/>
          <p:cNvSpPr txBox="1">
            <a:spLocks/>
          </p:cNvSpPr>
          <p:nvPr/>
        </p:nvSpPr>
        <p:spPr>
          <a:xfrm>
            <a:off x="19008712" y="6724301"/>
            <a:ext cx="11943278" cy="19296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dirty="0">
                <a:solidFill>
                  <a:srgbClr val="46465A"/>
                </a:solidFill>
              </a:rPr>
              <a:t>Radar can be used to wirelessly detect torso micromovements related to breathing and collect data for rate analysis and anomaly detection. 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5845F76-4693-4646-8121-EB355D04CF61}"/>
              </a:ext>
            </a:extLst>
          </p:cNvPr>
          <p:cNvSpPr/>
          <p:nvPr/>
        </p:nvSpPr>
        <p:spPr>
          <a:xfrm>
            <a:off x="1072977" y="27820181"/>
            <a:ext cx="1594502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46465A"/>
                </a:solidFill>
              </a:rPr>
              <a:t>Using raw ADC data to analyze phase changes can distinguish small displacements of IF signal and change the effective sensitivity.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F8A5F3F-E17E-9D46-B3D8-468C98668230}"/>
              </a:ext>
            </a:extLst>
          </p:cNvPr>
          <p:cNvSpPr txBox="1"/>
          <p:nvPr/>
        </p:nvSpPr>
        <p:spPr>
          <a:xfrm>
            <a:off x="1361727" y="416993"/>
            <a:ext cx="35990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Respiratory Monitoring using Radar Signals 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DE3DEBA-6549-0647-B393-83EB6D30532E}"/>
              </a:ext>
            </a:extLst>
          </p:cNvPr>
          <p:cNvSpPr/>
          <p:nvPr/>
        </p:nvSpPr>
        <p:spPr>
          <a:xfrm>
            <a:off x="1361727" y="1913559"/>
            <a:ext cx="28618347" cy="18004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u="sng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Dylan Bautista, Daniel Pogrebinsky</a:t>
            </a:r>
            <a:endParaRPr lang="en-US" sz="4800" dirty="0">
              <a:solidFill>
                <a:srgbClr val="F35E03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US" sz="1500" dirty="0">
              <a:solidFill>
                <a:srgbClr val="F35E03"/>
              </a:solidFill>
              <a:cs typeface="Arial" panose="020B0604020202020204" pitchFamily="34" charset="0"/>
            </a:endParaRPr>
          </a:p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Topics in Internet of Things(CS 347 EKS), Department of Computer Science, University of Illinois Urbana-Champaign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F63577-58E3-1848-8212-0C06C17AB110}"/>
              </a:ext>
            </a:extLst>
          </p:cNvPr>
          <p:cNvSpPr txBox="1"/>
          <p:nvPr/>
        </p:nvSpPr>
        <p:spPr>
          <a:xfrm>
            <a:off x="19177557" y="12352654"/>
            <a:ext cx="23602820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solidFill>
                  <a:srgbClr val="F35E0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Approach:</a:t>
            </a:r>
            <a:endParaRPr lang="en-US" sz="5900" dirty="0">
              <a:latin typeface="Arial Black" panose="020B0A040201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5890CA-F4FF-0CD3-3CAD-740920DF6E19}"/>
              </a:ext>
            </a:extLst>
          </p:cNvPr>
          <p:cNvSpPr/>
          <p:nvPr/>
        </p:nvSpPr>
        <p:spPr>
          <a:xfrm>
            <a:off x="5787071" y="23473016"/>
            <a:ext cx="59594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46465A"/>
                </a:solidFill>
              </a:rPr>
              <a:t>Place holder for Figure</a:t>
            </a:r>
          </a:p>
        </p:txBody>
      </p:sp>
      <p:pic>
        <p:nvPicPr>
          <p:cNvPr id="13" name="Picture 12" descr="A red and blue rectangle&#10;&#10;Description automatically generated with low confidence">
            <a:extLst>
              <a:ext uri="{FF2B5EF4-FFF2-40B4-BE49-F238E27FC236}">
                <a16:creationId xmlns:a16="http://schemas.microsoft.com/office/drawing/2014/main" id="{C30BF088-B2F2-72CD-2F7E-B8C2F6778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9389" y="963352"/>
            <a:ext cx="1540988" cy="2225872"/>
          </a:xfrm>
          <a:prstGeom prst="rect">
            <a:avLst/>
          </a:prstGeom>
        </p:spPr>
      </p:pic>
      <p:pic>
        <p:nvPicPr>
          <p:cNvPr id="16" name="Picture 15" descr="A diagram of a diagram of a waveform&#10;&#10;Description automatically generated">
            <a:extLst>
              <a:ext uri="{FF2B5EF4-FFF2-40B4-BE49-F238E27FC236}">
                <a16:creationId xmlns:a16="http://schemas.microsoft.com/office/drawing/2014/main" id="{811A0263-B4A9-18B4-E2D3-62819EA39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425" y="20329219"/>
            <a:ext cx="14262767" cy="6505823"/>
          </a:xfrm>
          <a:prstGeom prst="rect">
            <a:avLst/>
          </a:prstGeom>
        </p:spPr>
      </p:pic>
      <p:pic>
        <p:nvPicPr>
          <p:cNvPr id="18" name="Picture 17" descr="A diagram of a person lying on a table&#10;&#10;Description automatically generated">
            <a:extLst>
              <a:ext uri="{FF2B5EF4-FFF2-40B4-BE49-F238E27FC236}">
                <a16:creationId xmlns:a16="http://schemas.microsoft.com/office/drawing/2014/main" id="{33519A57-9B83-5F68-39EE-D73F3495E9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1" t="-222" r="12090"/>
          <a:stretch/>
        </p:blipFill>
        <p:spPr>
          <a:xfrm>
            <a:off x="19295295" y="12779515"/>
            <a:ext cx="5300610" cy="87896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BD83DF5-2F20-F55E-6CDA-44BEECF9D5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25843" y="5536056"/>
            <a:ext cx="10654534" cy="56406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EE7A86-1E83-0FA9-64F5-812EB72760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9110" y="8280710"/>
            <a:ext cx="8578890" cy="593373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242CB1-B7B0-C4E3-8B5F-CB342FE11E2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546" t="2003" r="920" b="1988"/>
          <a:stretch/>
        </p:blipFill>
        <p:spPr>
          <a:xfrm>
            <a:off x="30475103" y="24381624"/>
            <a:ext cx="11537460" cy="729105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0B60EFF-98F2-B950-F89F-A86D268DD086}"/>
              </a:ext>
            </a:extLst>
          </p:cNvPr>
          <p:cNvSpPr/>
          <p:nvPr/>
        </p:nvSpPr>
        <p:spPr>
          <a:xfrm>
            <a:off x="20921554" y="20263115"/>
            <a:ext cx="2412481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46465A"/>
                </a:solidFill>
              </a:rPr>
              <a:t>Peaks are counted within smoothed data to</a:t>
            </a:r>
          </a:p>
          <a:p>
            <a:pPr algn="ctr"/>
            <a:r>
              <a:rPr lang="en-US" sz="4800" dirty="0">
                <a:solidFill>
                  <a:srgbClr val="46465A"/>
                </a:solidFill>
              </a:rPr>
              <a:t> determine breathing behavior.</a:t>
            </a:r>
          </a:p>
        </p:txBody>
      </p:sp>
      <p:pic>
        <p:nvPicPr>
          <p:cNvPr id="30" name="Picture 29" descr="A circuit board with wires connected to it&#10;&#10;Description automatically generated">
            <a:extLst>
              <a:ext uri="{FF2B5EF4-FFF2-40B4-BE49-F238E27FC236}">
                <a16:creationId xmlns:a16="http://schemas.microsoft.com/office/drawing/2014/main" id="{703FA27A-8D14-3D3D-6CB6-8527C04E1E4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0759"/>
          <a:stretch/>
        </p:blipFill>
        <p:spPr>
          <a:xfrm>
            <a:off x="31055828" y="15234427"/>
            <a:ext cx="7145772" cy="478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4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8410</TotalTime>
  <Words>204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elahe soltan</dc:creator>
  <cp:lastModifiedBy>Bautista, Dylan</cp:lastModifiedBy>
  <cp:revision>82</cp:revision>
  <cp:lastPrinted>2019-10-14T14:53:43Z</cp:lastPrinted>
  <dcterms:created xsi:type="dcterms:W3CDTF">2017-06-12T04:50:10Z</dcterms:created>
  <dcterms:modified xsi:type="dcterms:W3CDTF">2023-12-03T04:59:31Z</dcterms:modified>
</cp:coreProperties>
</file>